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4" r:id="rId3"/>
    <p:sldId id="337" r:id="rId4"/>
    <p:sldId id="263" r:id="rId5"/>
    <p:sldId id="258" r:id="rId6"/>
    <p:sldId id="265" r:id="rId7"/>
    <p:sldId id="259" r:id="rId8"/>
    <p:sldId id="266" r:id="rId9"/>
    <p:sldId id="296" r:id="rId10"/>
    <p:sldId id="287" r:id="rId11"/>
    <p:sldId id="260" r:id="rId12"/>
    <p:sldId id="267" r:id="rId13"/>
    <p:sldId id="277" r:id="rId14"/>
    <p:sldId id="298" r:id="rId15"/>
    <p:sldId id="279" r:id="rId16"/>
    <p:sldId id="294" r:id="rId17"/>
    <p:sldId id="330" r:id="rId18"/>
    <p:sldId id="331" r:id="rId19"/>
    <p:sldId id="295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4" r:id="rId44"/>
    <p:sldId id="313" r:id="rId45"/>
    <p:sldId id="327" r:id="rId46"/>
    <p:sldId id="262" r:id="rId47"/>
    <p:sldId id="338" r:id="rId48"/>
    <p:sldId id="325" r:id="rId49"/>
    <p:sldId id="329" r:id="rId50"/>
    <p:sldId id="344" r:id="rId51"/>
    <p:sldId id="275" r:id="rId52"/>
    <p:sldId id="345" r:id="rId53"/>
    <p:sldId id="346" r:id="rId54"/>
    <p:sldId id="347" r:id="rId55"/>
    <p:sldId id="348" r:id="rId56"/>
    <p:sldId id="339" r:id="rId57"/>
    <p:sldId id="342" r:id="rId58"/>
    <p:sldId id="341" r:id="rId59"/>
    <p:sldId id="340" r:id="rId6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782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07.05.2020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07.05.2020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Statisches Bild</a:t>
            </a:r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92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sind digitale Bildmerkmale welche Eigenschaften von menschlichen Gesichtern erfassen können (Augen, Nase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Kategorisierung von Merkmalen: Lege Haarfeature auf Bild ziehe die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PixelsummerSchwarz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 und mit dem Ergebnis lassen sich Merkmale kategorisieren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 Augenregion dunkler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asl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Wangenregion, also haar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 2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rechtecken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gut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Erkennungsphase wandert ein Detektionsfenster über das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für jeden unterabschnitt des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haar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berechnet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wird Schwellenwert gelernt, welcher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gesicht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nicht-gesicht unterscheidet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Problem: Die meisten Merkmale werden irrelevant sein oder sind einzeln nicht aussagekräftig</a:t>
            </a:r>
            <a:r>
              <a:rPr lang="de-DE" baseline="0" dirty="0"/>
              <a:t> genug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07.05.2020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time_continue=131&amp;v=hPCTwxF0qf4&amp;feature=emb_logo" TargetMode="External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1400/1*rqGEyJKbKv3ecmjaMSiEtA.png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towardsdatascience.com/r-cnn-fast-r-cnn-faster-r-cnn-yolo-object-detection-algorithms-36d53571365e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data-insider.de/was-ist-deep-learning-a-603129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808434/how-does-the-viola-jones-face-detection-method-work/5087439750874397" TargetMode="External"/><Relationship Id="rId2" Type="http://schemas.openxmlformats.org/officeDocument/2006/relationships/hyperlink" Target="https://www.nec.co.nz/market-leadership/publications-media/face-detection-vs-facial-recognition-whats-the-difference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hyperlink" Target="https://dzone.com/articles/drowsy-detection-using-facial-landmarks-extra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geitgey/facerecognition" TargetMode="External"/><Relationship Id="rId4" Type="http://schemas.openxmlformats.org/officeDocument/2006/relationships/hyperlink" Target="http://dlib.net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ndsmart.de/var/site/storage/images/_aliases/fixed_col_8/2/8/5/0/60582-1-ger-DE/amazons-echo-dot-nutzt-auch-die-sprachsteuerung-alexa.jpg" TargetMode="External"/><Relationship Id="rId2" Type="http://schemas.openxmlformats.org/officeDocument/2006/relationships/hyperlink" Target="https://mrt-akademie.de/wp-content/uploads/2015/11/Hirn-sagitt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edar_Potdar/publication/329217107/figure/fig4/AS:697578261852162@1543327026650/Object-detection-in-a-dense-scene.ppm" TargetMode="External"/><Relationship Id="rId5" Type="http://schemas.openxmlformats.org/officeDocument/2006/relationships/hyperlink" Target="https://upload.wikimedia.org/wikipedia/commons/thumb/6/63/Typical_cnn.png/395px-Typical_cnn.png" TargetMode="External"/><Relationship Id="rId4" Type="http://schemas.openxmlformats.org/officeDocument/2006/relationships/hyperlink" Target="https://lh3.googleusercontent.com/proxy/MqRA994uThbBbiQj5XvkQo9tp_cg9ITeQq3M9sGEnhK-dp8nCRrIEUXzkzlFr9sYl0b9BukuAOE5QR9kdGxaxd41OmpItbtMVKHcVT9eJt0xqKMSAzr7tTQCfy9UUdyv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frt3-1.xx.fbcdn.net/v/t1.0-1/69563361_121455362546062_4961518440490729472_n.jpg?_nc_cat=102&amp;_nc_sid=dbb9e7&amp;_nc_ohc=Nbtoh2VQXZAAX8RGmeF&amp;_nc_ht=scontent-frt3-1.xx&amp;oh=8d72f372fa1dc2e03a30a623ead22410&amp;oe=5ED750E3" TargetMode="External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vecteezy.com/vektorkunst/582158-sanduhr-symbol-vektor-illustratio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07.05.2020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68" y="2298665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637508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565666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18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55854"/>
              </p:ext>
            </p:extLst>
          </p:nvPr>
        </p:nvGraphicFramePr>
        <p:xfrm>
          <a:off x="2056510" y="2477594"/>
          <a:ext cx="8078980" cy="231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/>
              <a:t>external </a:t>
            </a:r>
            <a:r>
              <a:rPr lang="de-DE" dirty="0" err="1"/>
              <a:t>proposer</a:t>
            </a:r>
            <a:r>
              <a:rPr lang="de-DE" dirty="0"/>
              <a:t> für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(</a:t>
            </a:r>
            <a:r>
              <a:rPr lang="de-DE" dirty="0" err="1"/>
              <a:t>RoI</a:t>
            </a:r>
            <a:r>
              <a:rPr lang="de-DE" dirty="0"/>
              <a:t>) mehr nötig</a:t>
            </a:r>
          </a:p>
          <a:p>
            <a:r>
              <a:rPr lang="de-DE" dirty="0"/>
              <a:t>Feste </a:t>
            </a:r>
            <a:r>
              <a:rPr lang="de-DE" dirty="0" err="1"/>
              <a:t>Standart</a:t>
            </a:r>
            <a:r>
              <a:rPr lang="de-DE" dirty="0"/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07.05.2020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07.05.2020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2133600" y="5976938"/>
            <a:ext cx="10058400" cy="4024312"/>
          </a:xfrm>
        </p:spPr>
        <p:txBody>
          <a:bodyPr/>
          <a:lstStyle/>
          <a:p>
            <a:pPr marL="0" lvl="0" indent="0">
              <a:buNone/>
            </a:pPr>
            <a:r>
              <a:rPr lang="de-DE" dirty="0">
                <a:hlinkClick r:id="rId5"/>
              </a:rPr>
              <a:t>https://www.youtube.com/watch?v=hPCTwxF0qf4&amp;feature=emb_logo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181" y="323326"/>
            <a:ext cx="10058400" cy="553466"/>
          </a:xfrm>
        </p:spPr>
        <p:txBody>
          <a:bodyPr>
            <a:normAutofit fontScale="90000"/>
          </a:bodyPr>
          <a:lstStyle/>
          <a:p>
            <a:r>
              <a:rPr lang="de-DE" dirty="0"/>
              <a:t>Cascading</a:t>
            </a:r>
            <a:endParaRPr lang="en-DE" dirty="0"/>
          </a:p>
        </p:txBody>
      </p:sp>
      <p:pic>
        <p:nvPicPr>
          <p:cNvPr id="2" nam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08B454B5-63B6-4A94-B037-4D649276B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0200" y="156368"/>
            <a:ext cx="6111599" cy="58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990" y="187920"/>
            <a:ext cx="10119360" cy="662322"/>
          </a:xfrm>
        </p:spPr>
        <p:txBody>
          <a:bodyPr>
            <a:normAutofit fontScale="90000"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50" y="850242"/>
            <a:ext cx="11337769" cy="515514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480838-7DEB-468A-8B19-B8E18FAA2783}"/>
              </a:ext>
            </a:extLst>
          </p:cNvPr>
          <p:cNvSpPr/>
          <p:nvPr/>
        </p:nvSpPr>
        <p:spPr>
          <a:xfrm>
            <a:off x="296539" y="6005384"/>
            <a:ext cx="1238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https://www.technologyreview.com/2020/04/17/1000092/ai-machine-learning-watches-social-distancing-at-work/</a:t>
            </a:r>
          </a:p>
        </p:txBody>
      </p:sp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07.05.2020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23" y="1737360"/>
            <a:ext cx="4721448" cy="19972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ED7576-C66D-44DD-B9A6-2BF8BC9A6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3"/>
          <a:stretch/>
        </p:blipFill>
        <p:spPr>
          <a:xfrm>
            <a:off x="488984" y="1844311"/>
            <a:ext cx="4822803" cy="266169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3" y="3474485"/>
            <a:ext cx="4968580" cy="19972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2" y="4358850"/>
            <a:ext cx="4416765" cy="17894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 für Ihre Aufmerksamkeit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Für fragen stehen wir zur Verfügung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744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- alt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Stefan </a:t>
            </a:r>
            <a:r>
              <a:rPr lang="de-DE" dirty="0" err="1"/>
              <a:t>Betermieux</a:t>
            </a:r>
            <a:r>
              <a:rPr lang="de-DE" dirty="0"/>
              <a:t>, Bernhard </a:t>
            </a:r>
            <a:r>
              <a:rPr lang="de-DE" dirty="0" err="1"/>
              <a:t>Hollunder</a:t>
            </a:r>
            <a:r>
              <a:rPr lang="de-DE" dirty="0"/>
              <a:t>: Software-Technologien und Prozesse (2016)</a:t>
            </a:r>
          </a:p>
          <a:p>
            <a:r>
              <a:rPr lang="de-DE" dirty="0">
                <a:hlinkClick r:id="rId2"/>
              </a:rPr>
              <a:t>https://www.bigdata-insider.de/was-ist-deep-learning-a-603129/</a:t>
            </a:r>
            <a:endParaRPr lang="de-DE" dirty="0"/>
          </a:p>
          <a:p>
            <a:r>
              <a:rPr lang="en-US" dirty="0" err="1"/>
              <a:t>Nashwan</a:t>
            </a:r>
            <a:r>
              <a:rPr lang="en-US" dirty="0"/>
              <a:t> Adnan Othman, </a:t>
            </a:r>
            <a:r>
              <a:rPr lang="en-US" dirty="0" err="1"/>
              <a:t>Ilhan</a:t>
            </a:r>
            <a:r>
              <a:rPr lang="en-US" dirty="0"/>
              <a:t> Aydin: A New Deep Learning Application Based </a:t>
            </a:r>
            <a:r>
              <a:rPr lang="en-US" dirty="0" err="1"/>
              <a:t>onMovidius</a:t>
            </a:r>
            <a:r>
              <a:rPr lang="en-US" dirty="0"/>
              <a:t> NCS for Embedded Object Detection and Recognition, </a:t>
            </a:r>
            <a:r>
              <a:rPr lang="en-US" dirty="0" err="1"/>
              <a:t>Firat</a:t>
            </a:r>
            <a:r>
              <a:rPr lang="en-US" dirty="0"/>
              <a:t> University(2018)</a:t>
            </a:r>
          </a:p>
          <a:p>
            <a:r>
              <a:rPr lang="de-DE" dirty="0"/>
              <a:t>Marko Thiel, Johannes </a:t>
            </a:r>
            <a:r>
              <a:rPr lang="de-DE" dirty="0" err="1"/>
              <a:t>Hinckeldeyn</a:t>
            </a:r>
            <a:r>
              <a:rPr lang="de-DE" dirty="0"/>
              <a:t>, Jochen </a:t>
            </a:r>
            <a:r>
              <a:rPr lang="de-DE" dirty="0" err="1"/>
              <a:t>Kreutzfeld</a:t>
            </a:r>
            <a:r>
              <a:rPr lang="de-DE" dirty="0"/>
              <a:t>: </a:t>
            </a:r>
            <a:r>
              <a:rPr lang="de-DE" dirty="0" err="1"/>
              <a:t>Deep</a:t>
            </a:r>
            <a:r>
              <a:rPr lang="de-DE" dirty="0"/>
              <a:t>-Learning-</a:t>
            </a:r>
            <a:r>
              <a:rPr lang="de-DE" dirty="0" err="1"/>
              <a:t>Verfahrenzur</a:t>
            </a:r>
            <a:r>
              <a:rPr lang="de-DE" dirty="0"/>
              <a:t> 3D-Objekterkennung in der Logistik (2018)</a:t>
            </a:r>
          </a:p>
          <a:p>
            <a:r>
              <a:rPr lang="de-DE" dirty="0"/>
              <a:t>Malte </a:t>
            </a:r>
            <a:r>
              <a:rPr lang="de-DE" dirty="0" err="1"/>
              <a:t>Oeljeklaus</a:t>
            </a:r>
            <a:r>
              <a:rPr lang="de-DE" dirty="0"/>
              <a:t>, Frank Hoffmann und Torsten Bertram: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Net-works f ̈</a:t>
            </a:r>
            <a:r>
              <a:rPr lang="de-DE" dirty="0" err="1"/>
              <a:t>ur</a:t>
            </a:r>
            <a:r>
              <a:rPr lang="de-DE" dirty="0"/>
              <a:t> die semantische Segmentierung von Szenen</a:t>
            </a:r>
          </a:p>
          <a:p>
            <a:r>
              <a:rPr lang="de-DE" dirty="0"/>
              <a:t>Francois </a:t>
            </a:r>
            <a:r>
              <a:rPr lang="de-DE" dirty="0" err="1"/>
              <a:t>Chollet</a:t>
            </a:r>
            <a:r>
              <a:rPr lang="de-DE" dirty="0"/>
              <a:t>: </a:t>
            </a:r>
            <a:r>
              <a:rPr lang="de-DE" dirty="0" err="1"/>
              <a:t>Deep</a:t>
            </a:r>
            <a:r>
              <a:rPr lang="de-DE" dirty="0"/>
              <a:t> Learning mit Python und </a:t>
            </a:r>
            <a:r>
              <a:rPr lang="de-DE" dirty="0" err="1"/>
              <a:t>Keras</a:t>
            </a:r>
            <a:r>
              <a:rPr lang="de-DE" dirty="0"/>
              <a:t>: Das Praxis-Handbuch </a:t>
            </a:r>
            <a:r>
              <a:rPr lang="de-DE" dirty="0" err="1"/>
              <a:t>vomEntwickler</a:t>
            </a:r>
            <a:r>
              <a:rPr lang="de-DE" dirty="0"/>
              <a:t> der </a:t>
            </a:r>
            <a:r>
              <a:rPr lang="de-DE" dirty="0" err="1"/>
              <a:t>Keras</a:t>
            </a:r>
            <a:r>
              <a:rPr lang="de-DE" dirty="0"/>
              <a:t>-Bibliothek (2018)</a:t>
            </a:r>
            <a:endParaRPr lang="de-DE" sz="14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2668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Christian Große </a:t>
            </a:r>
            <a:r>
              <a:rPr lang="de-DE" dirty="0" err="1"/>
              <a:t>Lordemann</a:t>
            </a:r>
            <a:r>
              <a:rPr lang="de-DE" dirty="0"/>
              <a:t>, Martin </a:t>
            </a:r>
            <a:r>
              <a:rPr lang="de-DE" dirty="0" err="1"/>
              <a:t>Lambers</a:t>
            </a:r>
            <a:r>
              <a:rPr lang="de-DE" dirty="0"/>
              <a:t>: Objekterkennung in Bilddaten</a:t>
            </a:r>
          </a:p>
          <a:p>
            <a:r>
              <a:rPr lang="en-US" dirty="0"/>
              <a:t>H. Jiang and E. Learned-Miller, ”Face Detection with the Faster R-CNN,”2017 12thIEEE International Conference on Automatic Face and Gesture Recognition (FG2017), Washington, DC, 2017, pp. 650-657.</a:t>
            </a:r>
          </a:p>
          <a:p>
            <a:r>
              <a:rPr lang="de-DE" dirty="0"/>
              <a:t>Wei Liu, Dragomir </a:t>
            </a:r>
            <a:r>
              <a:rPr lang="de-DE" dirty="0" err="1"/>
              <a:t>Anguelov</a:t>
            </a:r>
            <a:r>
              <a:rPr lang="de-DE" dirty="0"/>
              <a:t>, Dumitru Erhan, Christian </a:t>
            </a:r>
            <a:r>
              <a:rPr lang="de-DE" dirty="0" err="1"/>
              <a:t>Szegedy</a:t>
            </a:r>
            <a:r>
              <a:rPr lang="de-DE" dirty="0"/>
              <a:t>, Scott </a:t>
            </a:r>
            <a:r>
              <a:rPr lang="de-DE" dirty="0" err="1"/>
              <a:t>Reed,Cheng</a:t>
            </a:r>
            <a:r>
              <a:rPr lang="de-DE" dirty="0"/>
              <a:t>-Yang Fu, Alexander C. Berg: SSD: 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MultiBox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(2016)</a:t>
            </a:r>
          </a:p>
          <a:p>
            <a:r>
              <a:rPr lang="de-DE" dirty="0"/>
              <a:t>Andrew G. Howard, </a:t>
            </a:r>
            <a:r>
              <a:rPr lang="de-DE" dirty="0" err="1"/>
              <a:t>Menglong</a:t>
            </a:r>
            <a:r>
              <a:rPr lang="de-DE" dirty="0"/>
              <a:t> Zhu, Bo Chen, Dmitry </a:t>
            </a:r>
            <a:r>
              <a:rPr lang="de-DE" dirty="0" err="1"/>
              <a:t>Kalenichenko</a:t>
            </a:r>
            <a:r>
              <a:rPr lang="de-DE" dirty="0"/>
              <a:t>, </a:t>
            </a:r>
            <a:r>
              <a:rPr lang="de-DE" dirty="0" err="1"/>
              <a:t>Weijun</a:t>
            </a:r>
            <a:r>
              <a:rPr lang="de-DE" dirty="0"/>
              <a:t> </a:t>
            </a:r>
            <a:r>
              <a:rPr lang="de-DE" dirty="0" err="1"/>
              <a:t>Wang,Tobias</a:t>
            </a:r>
            <a:r>
              <a:rPr lang="de-DE" dirty="0"/>
              <a:t> </a:t>
            </a:r>
            <a:r>
              <a:rPr lang="de-DE" dirty="0" err="1"/>
              <a:t>Weyand</a:t>
            </a:r>
            <a:r>
              <a:rPr lang="de-DE" dirty="0"/>
              <a:t>, Marco </a:t>
            </a:r>
            <a:r>
              <a:rPr lang="de-DE" dirty="0" err="1"/>
              <a:t>Andreetto</a:t>
            </a:r>
            <a:r>
              <a:rPr lang="de-DE" dirty="0"/>
              <a:t>, Hartwig Adam: </a:t>
            </a:r>
            <a:r>
              <a:rPr lang="de-DE" dirty="0" err="1"/>
              <a:t>MobileNets</a:t>
            </a:r>
            <a:r>
              <a:rPr lang="de-DE" dirty="0"/>
              <a:t>: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Convolu-tional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</a:t>
            </a:r>
            <a:r>
              <a:rPr lang="de-DE" dirty="0" err="1"/>
              <a:t>for</a:t>
            </a:r>
            <a:r>
              <a:rPr lang="de-DE" dirty="0"/>
              <a:t> Mobile Vision </a:t>
            </a:r>
            <a:r>
              <a:rPr lang="de-DE" dirty="0" err="1"/>
              <a:t>Applications</a:t>
            </a:r>
            <a:r>
              <a:rPr lang="de-DE" dirty="0"/>
              <a:t> (2017)</a:t>
            </a:r>
          </a:p>
          <a:p>
            <a:r>
              <a:rPr lang="de-DE" dirty="0"/>
              <a:t>Heinrich H. B ̈</a:t>
            </a:r>
            <a:r>
              <a:rPr lang="de-DE" dirty="0" err="1"/>
              <a:t>ulthoff</a:t>
            </a:r>
            <a:r>
              <a:rPr lang="de-DE" dirty="0"/>
              <a:t>, Isabelle B ̈</a:t>
            </a:r>
            <a:r>
              <a:rPr lang="de-DE" dirty="0" err="1"/>
              <a:t>ulthoff</a:t>
            </a:r>
            <a:r>
              <a:rPr lang="de-DE" dirty="0"/>
              <a:t>: Funktionelle Prinzipien der Objekt- </a:t>
            </a:r>
            <a:r>
              <a:rPr lang="de-DE" dirty="0" err="1"/>
              <a:t>undGesichtserkennung</a:t>
            </a:r>
            <a:r>
              <a:rPr lang="de-DE" dirty="0"/>
              <a:t>, Kapitel 12.3 (2012)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5494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https://www.nec.co.nz/market-leadership/publications-media/face-detection-vs-facial-recognition-whats-the-difference/</a:t>
            </a:r>
            <a:endParaRPr lang="de-DE" dirty="0"/>
          </a:p>
          <a:p>
            <a:r>
              <a:rPr lang="de-DE" dirty="0">
                <a:hlinkClick r:id="rId3"/>
              </a:rPr>
              <a:t>https://stackoverflow.com/questions/5808434/how-does-the-viola-jones-face-detection-method-work/5087439750874397</a:t>
            </a:r>
            <a:endParaRPr lang="de-DE" dirty="0"/>
          </a:p>
          <a:p>
            <a:r>
              <a:rPr lang="en-US" dirty="0"/>
              <a:t>P. Viola and M. Jones, ”Rapid object detection using a boosted cascade of </a:t>
            </a:r>
            <a:r>
              <a:rPr lang="en-US" dirty="0" err="1"/>
              <a:t>simplefeatures</a:t>
            </a:r>
            <a:r>
              <a:rPr lang="en-US" dirty="0"/>
              <a:t>,”Proceedings of the 2001 IEEE Computer Society Conference on </a:t>
            </a:r>
            <a:r>
              <a:rPr lang="en-US" dirty="0" err="1"/>
              <a:t>ComputerVision</a:t>
            </a:r>
            <a:r>
              <a:rPr lang="en-US" dirty="0"/>
              <a:t> and Pattern Recognition. CVPR 2001, Kauai, HI, USA, 2001, pp. I-I.</a:t>
            </a:r>
          </a:p>
          <a:p>
            <a:r>
              <a:rPr lang="de-DE" dirty="0"/>
              <a:t>Daniel Neumann: Fahrzeugerfassung mithilfe von Stereo-Vision sowie HOG-, LBP-, und Haar-Feature-basierter </a:t>
            </a:r>
            <a:r>
              <a:rPr lang="de-DE" dirty="0" err="1"/>
              <a:t>Bildklassifkatoren</a:t>
            </a:r>
            <a:r>
              <a:rPr lang="de-DE" dirty="0"/>
              <a:t> (2016)</a:t>
            </a:r>
          </a:p>
          <a:p>
            <a:r>
              <a:rPr lang="de-DE" dirty="0"/>
              <a:t>https://towardsdatascience.com/understanding-adaboost-2f94f22d5bfe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7176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https://github.com/opencv/opencv/tree/ </a:t>
            </a:r>
            <a:r>
              <a:rPr lang="de-DE" dirty="0" err="1"/>
              <a:t>mas-ter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haarcascades</a:t>
            </a:r>
            <a:endParaRPr lang="de-DE" dirty="0"/>
          </a:p>
          <a:p>
            <a:r>
              <a:rPr lang="en-US" dirty="0" err="1"/>
              <a:t>Vahid</a:t>
            </a:r>
            <a:r>
              <a:rPr lang="en-US" dirty="0"/>
              <a:t> </a:t>
            </a:r>
            <a:r>
              <a:rPr lang="en-US" dirty="0" err="1"/>
              <a:t>Kazemi</a:t>
            </a:r>
            <a:r>
              <a:rPr lang="en-US" dirty="0"/>
              <a:t>, Josephine Sullivan: One Millisecond Face Alignment with an </a:t>
            </a:r>
            <a:r>
              <a:rPr lang="en-US" dirty="0" err="1"/>
              <a:t>En-semble</a:t>
            </a:r>
            <a:r>
              <a:rPr lang="en-US" dirty="0"/>
              <a:t> of Regression Trees (2014)</a:t>
            </a:r>
          </a:p>
          <a:p>
            <a:r>
              <a:rPr lang="de-DE" dirty="0">
                <a:hlinkClick r:id="rId2"/>
              </a:rPr>
              <a:t>https://dzone.com/articles/drowsy-detection-using-facial-landmarks-extraction</a:t>
            </a:r>
            <a:endParaRPr lang="de-DE" dirty="0"/>
          </a:p>
          <a:p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r>
              <a:rPr lang="de-DE" dirty="0">
                <a:hlinkClick r:id="rId4"/>
              </a:rPr>
              <a:t>http://dlib.net/</a:t>
            </a:r>
            <a:endParaRPr lang="de-DE" dirty="0"/>
          </a:p>
          <a:p>
            <a:r>
              <a:rPr lang="de-DE" dirty="0">
                <a:hlinkClick r:id="rId5"/>
              </a:rPr>
              <a:t>https://github.com/ageitgey/facerecognition</a:t>
            </a:r>
            <a:endParaRPr lang="de-DE" dirty="0"/>
          </a:p>
          <a:p>
            <a:r>
              <a:rPr lang="de-DE" dirty="0"/>
              <a:t>https://www.pyimagesearch.com/2018/06/18/face-recognition-with-opencv-python-and-deep-learning/.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3507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7</a:t>
            </a:r>
          </a:p>
          <a:p>
            <a:pPr lvl="1"/>
            <a:r>
              <a:rPr lang="de-DE" sz="1200" dirty="0">
                <a:hlinkClick r:id="rId2"/>
              </a:rPr>
              <a:t>https://mrt-akademie.de/wp-content/uploads/2015/11/Hirn-sagittal.jpg</a:t>
            </a:r>
            <a:endParaRPr lang="de-DE" sz="1400" dirty="0"/>
          </a:p>
          <a:p>
            <a:pPr lvl="1"/>
            <a:r>
              <a:rPr lang="de-DE" sz="1200" dirty="0">
                <a:hlinkClick r:id="rId3"/>
              </a:rPr>
              <a:t>https://www.homeandsmart.de/var/site/storage/images/_aliases/fixed_col_8/2/8/5/0/60582-1-ger-DE/amazons-echo-dot-nutzt-auch-die-sprachsteuerung-alexa.jpg</a:t>
            </a:r>
            <a:endParaRPr lang="de-DE" sz="1200" dirty="0"/>
          </a:p>
          <a:p>
            <a:pPr lvl="1"/>
            <a:r>
              <a:rPr lang="de-DE" sz="1200" dirty="0"/>
              <a:t>https://data-science-blog.com/wp-content/uploads/2015/09/neuronalesNetzwerkSymbolbild-1-1.png</a:t>
            </a:r>
          </a:p>
          <a:p>
            <a:r>
              <a:rPr lang="de-DE" sz="1600" dirty="0"/>
              <a:t>Folie 8</a:t>
            </a:r>
          </a:p>
          <a:p>
            <a:pPr lvl="1"/>
            <a:r>
              <a:rPr lang="de-DE" sz="1200" dirty="0">
                <a:hlinkClick r:id="rId4"/>
              </a:rPr>
              <a:t>https://lh3.googleusercontent.com/proxy/MqRA994uThbBbiQj5XvkQo9tp_cg9ITeQq3M9sGEnhK-dp8nCRrIEUXzkzlFr9sYl0b9BukuAOE5QR9kdGxaxd41OmpItbtMVKHcVT9eJt0xqKMSAzr7tTQCfy9UUdyv</a:t>
            </a:r>
            <a:endParaRPr lang="de-DE" sz="1200" dirty="0"/>
          </a:p>
          <a:p>
            <a:r>
              <a:rPr lang="de-DE" sz="1600" dirty="0"/>
              <a:t>Folie 9</a:t>
            </a:r>
          </a:p>
          <a:p>
            <a:pPr lvl="1"/>
            <a:r>
              <a:rPr lang="de-DE" sz="1200" dirty="0">
                <a:hlinkClick r:id="rId5"/>
              </a:rPr>
              <a:t>https://upload.wikimedia.org/wikipedia/commons/thumb/6/63/Typical_cnn.png/395px-Typical_cnn.png</a:t>
            </a:r>
            <a:endParaRPr lang="de-DE" sz="1200" dirty="0"/>
          </a:p>
          <a:p>
            <a:r>
              <a:rPr lang="de-DE" sz="1400" dirty="0"/>
              <a:t>Folie 11</a:t>
            </a:r>
          </a:p>
          <a:p>
            <a:pPr lvl="1"/>
            <a:r>
              <a:rPr lang="de-DE" sz="1200" dirty="0">
                <a:hlinkClick r:id="rId6"/>
              </a:rPr>
              <a:t>https://www.researchgate.net/profile/Kedar_Potdar/publication/329217107/figure/fig4/AS:697578261852162@1543327026650/Object-detection-in-a-dense-scene.ppm</a:t>
            </a:r>
            <a:endParaRPr lang="de-DE" sz="1200" dirty="0"/>
          </a:p>
          <a:p>
            <a:r>
              <a:rPr lang="de-DE" sz="1400" dirty="0"/>
              <a:t>Folie 12, 13, 14</a:t>
            </a:r>
          </a:p>
          <a:p>
            <a:pPr lvl="1"/>
            <a:r>
              <a:rPr lang="de-DE" sz="1200" dirty="0"/>
              <a:t>https://de.mathworks.com/solutions/image-video-processing/object-recognition.html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15, 20, 21, 22</a:t>
            </a:r>
          </a:p>
          <a:p>
            <a:pPr lvl="1"/>
            <a:r>
              <a:rPr lang="de-DE" sz="1200" dirty="0">
                <a:hlinkClick r:id="rId2"/>
              </a:rPr>
              <a:t>https://towardsdatascience.com/r-cnn-fast-r-cnn-faster-r-cnn-yolo-object-detection-algorithms-36d53571365e</a:t>
            </a:r>
            <a:endParaRPr lang="de-DE" sz="1200" dirty="0"/>
          </a:p>
          <a:p>
            <a:r>
              <a:rPr lang="de-DE" sz="1400" dirty="0"/>
              <a:t>Folie 16</a:t>
            </a:r>
          </a:p>
          <a:p>
            <a:pPr lvl="1"/>
            <a:r>
              <a:rPr lang="de-DE" sz="1200" dirty="0">
                <a:hlinkClick r:id="rId3"/>
              </a:rPr>
              <a:t>https://scontent-frt3-1.xx.fbcdn.net/v/t1.0-1/69563361_121455362546062_4961518440490729472_n.jpg?_nc_cat=102&amp;_nc_sid=dbb9e7&amp;_nc_ohc=Nbtoh2VQXZAAX8RGmeF&amp;_nc_ht=scontent-frt3-1.xx&amp;oh=8d72f372fa1dc2e03a30a623ead22410&amp;oe=5ED750E3</a:t>
            </a:r>
            <a:endParaRPr lang="de-DE" sz="1200" dirty="0"/>
          </a:p>
          <a:p>
            <a:pPr lvl="1"/>
            <a:r>
              <a:rPr lang="de-DE" sz="1200" dirty="0">
                <a:hlinkClick r:id="rId4"/>
              </a:rPr>
              <a:t>https://de.vecteezy.com/vektorkunst/582158-sanduhr-symbol-vektor-illustration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561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536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07.05.2020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F66F57E-E4CD-4D12-A13D-B92EC322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74" y="2505627"/>
            <a:ext cx="2800556" cy="280055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3433</Words>
  <Application>Microsoft Office PowerPoint</Application>
  <PresentationFormat>Breitbild</PresentationFormat>
  <Paragraphs>585</Paragraphs>
  <Slides>59</Slides>
  <Notes>35</Notes>
  <HiddenSlides>6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Social Distancing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Fazit</vt:lpstr>
      <vt:lpstr>Fazit</vt:lpstr>
      <vt:lpstr>Vielen Dank für Ihre Aufmerksamkeit</vt:lpstr>
      <vt:lpstr>Quellen - alt</vt:lpstr>
      <vt:lpstr>Quellen</vt:lpstr>
      <vt:lpstr>Quellen</vt:lpstr>
      <vt:lpstr>Quellen</vt:lpstr>
      <vt:lpstr>Quellen</vt:lpstr>
      <vt:lpstr>Abbildungen</vt:lpstr>
      <vt:lpstr>Abbildungen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123</cp:revision>
  <dcterms:created xsi:type="dcterms:W3CDTF">2020-04-13T21:40:48Z</dcterms:created>
  <dcterms:modified xsi:type="dcterms:W3CDTF">2020-05-07T12:14:31Z</dcterms:modified>
</cp:coreProperties>
</file>